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7" r:id="rId7"/>
    <p:sldId id="263" r:id="rId8"/>
    <p:sldId id="261" r:id="rId9"/>
    <p:sldId id="264" r:id="rId10"/>
    <p:sldId id="262" r:id="rId11"/>
    <p:sldId id="265" r:id="rId12"/>
    <p:sldId id="266" r:id="rId13"/>
    <p:sldId id="269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  <p:sldId id="280" r:id="rId25"/>
    <p:sldId id="281" r:id="rId26"/>
    <p:sldId id="282" r:id="rId27"/>
    <p:sldId id="284" r:id="rId28"/>
    <p:sldId id="283" r:id="rId29"/>
    <p:sldId id="285" r:id="rId30"/>
    <p:sldId id="286" r:id="rId31"/>
    <p:sldId id="287" r:id="rId32"/>
    <p:sldId id="288" r:id="rId33"/>
    <p:sldId id="289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6"/>
  </p:normalViewPr>
  <p:slideViewPr>
    <p:cSldViewPr snapToGrid="0" snapToObjects="1">
      <p:cViewPr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jpg>
</file>

<file path=ppt/media/image14.gif>
</file>

<file path=ppt/media/image15.png>
</file>

<file path=ppt/media/image16.tiff>
</file>

<file path=ppt/media/image17.jpeg>
</file>

<file path=ppt/media/image18.tiff>
</file>

<file path=ppt/media/image19.tiff>
</file>

<file path=ppt/media/image2.jp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CCFD5A-C044-2242-AA15-85AB2AD789E0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E6E06E-C5D6-4D49-8304-2B5CFE9CB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00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6E06E-C5D6-4D49-8304-2B5CFE9CBE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144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6E06E-C5D6-4D49-8304-2B5CFE9CBE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82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Entity – a list of replaceable elements that tell you something about what is being asked for</a:t>
            </a:r>
          </a:p>
          <a:p>
            <a:r>
              <a:rPr lang="en-US" dirty="0"/>
              <a:t>Intent – the type of interaction the user wants I want a new project</a:t>
            </a:r>
          </a:p>
          <a:p>
            <a:r>
              <a:rPr lang="en-US" dirty="0"/>
              <a:t>App – A collection of entities, intents and other items used to create a domain specific model </a:t>
            </a:r>
          </a:p>
          <a:p>
            <a:r>
              <a:rPr lang="en-US" dirty="0"/>
              <a:t>Training – the process of ensuring that the understanding of the conversation is what you expect</a:t>
            </a:r>
          </a:p>
          <a:p>
            <a:r>
              <a:rPr lang="en-US" dirty="0"/>
              <a:t>Utterance – input from the user that the app will interpret</a:t>
            </a:r>
          </a:p>
          <a:p>
            <a:r>
              <a:rPr lang="en-US" dirty="0"/>
              <a:t>Roles – How an entity is being used in an utterance. For example is a city a start location or destination?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6E06E-C5D6-4D49-8304-2B5CFE9CBE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51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6E06E-C5D6-4D49-8304-2B5CFE9CBE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293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getting into the world of machine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6E06E-C5D6-4D49-8304-2B5CFE9CBE9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555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6E06E-C5D6-4D49-8304-2B5CFE9CBE9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09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www.quora.com</a:t>
            </a:r>
            <a:r>
              <a:rPr lang="en-US" dirty="0"/>
              <a:t>/What-is-the-difference-between-virtual-reality-augmented-reality-and-mixed-reality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6E06E-C5D6-4D49-8304-2B5CFE9CBE9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550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9E55E-EBF8-744E-822A-23741C3F17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B6CCF-E4C1-EF4B-AD05-03CA0687EE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CA8C8-55E7-9C40-81F3-E87EE60BD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460C5-86ED-834D-B7E6-4ECC31F82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BB6BB-0341-5B40-A659-663CEE462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592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44E10-421E-D941-855C-4CF96B757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0E418B-D3C7-6E41-89AF-D1EE3F17B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04524-2452-7E49-AD19-FF362E7F8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5130F-065F-6B4A-B1AB-89E129562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312A6-5DE3-CD46-96B3-816DFC0CF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6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644DD1-65E7-D948-BA0B-D5A9EDEEC8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BEFA81-E183-D04B-B61F-2A15BE9ED3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B7543-0C79-3B4F-A745-12A3CBF4A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CE9B0-1082-044F-B160-830D999EF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17C9A3-3812-8C41-A031-3DFFFBC8C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291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5E75B-61A8-494E-9321-2EB24A80A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E0176-58FA-B54C-B200-18E89FE5B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C43F3-4F86-9943-AD64-E2A96D23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417B2-17E3-934D-8168-3DDDD38F4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44BC4-4D43-774F-90FD-48478C332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995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E0A26-5ED6-2C47-A4BF-8768C6152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01672B-A344-0342-B984-7873D21C2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3FADB-BAAA-4548-BED5-CEFCEE647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284B9-4C8A-1D46-8D9B-D667AEEA6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1DAA1-AC0F-9442-89EB-90F8E75C7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740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4ED02-9EA4-D24F-B4F5-0DAB3067C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C1BCA-FAD7-E243-8A5A-6AE3EB108D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5709C7-2BAE-9D4B-A4A9-BF2A28422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C0D66E-ACD4-9647-93AD-88CCD850D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FEA9D7-E42F-E64A-8727-5A0907F6C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ACE7B5-A7B2-3E4E-A31F-80239F2FD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279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566E9-429F-B641-B444-9C5D6C7FB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82DAA-E3C2-A04E-AC09-FA2C816D2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8AFC30-ED7C-E44D-BFBB-F2C4AA734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CE002-A51F-284A-BB30-E4E81A6E2F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F855A-261A-AD4B-BB8A-251EC8626C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FDB335-95DF-F242-AE74-AD8694724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CC80A0-516F-2248-95F6-D4A13BF3E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E98839-F64F-7149-92D5-688974A86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490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86D30-00C6-5248-BD46-0A86220F8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C3DC1E-55FD-824F-B7D2-D929254E0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B1634B-145D-AE42-92DD-ED40603A9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BFF033-BD73-5444-B44D-56BAD2B39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28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56ACCB-7FC0-D84E-A78D-11CA8484F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A40228-9D8B-A044-A877-39711A5B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092B7E-BD18-B143-AADD-367738327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08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C918-6C56-D540-9012-83715490E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B6F1-BB54-2341-B55C-E17245DFD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CE504-4C38-E948-9F45-F9458574E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EAC695-4D91-0E43-BF68-3F8E2E808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792E1-6D56-E642-9343-F8BCD46D8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9A5FF-4E0D-B546-8721-6EA891140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648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418D9-8226-3D43-B6E3-B26C0CD5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043979-D826-7B41-BC59-98360E37FC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C67C9F-ED80-A84C-8A53-11B24AE68F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3181C-3B4C-4142-A8AB-0CB8F0D71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58955-E820-C14C-988D-7DAC7C9A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06E2D8-AEB9-5344-B026-C3CCAC9D4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552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1D917A-7130-244C-B174-1CE012D2F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6065D4-3B31-EB44-BC8B-C6788B1F0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F1B34-327F-864D-98D7-F8DD8346A3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15DFE-8EA4-804D-B9C4-A7902DB5911C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F12B0-6F04-BC42-BAA6-250B2CBD2B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FA8CF-A822-694F-8A8E-B2BE24AE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6723C-CB71-784B-9751-7E193E1F5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06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15.png"/><Relationship Id="rId7" Type="http://schemas.openxmlformats.org/officeDocument/2006/relationships/image" Target="../media/image11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18.tiff"/><Relationship Id="rId9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tiff"/><Relationship Id="rId4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tiff"/><Relationship Id="rId4" Type="http://schemas.openxmlformats.org/officeDocument/2006/relationships/image" Target="../media/image25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tiff"/><Relationship Id="rId4" Type="http://schemas.openxmlformats.org/officeDocument/2006/relationships/image" Target="../media/image16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7" Type="http://schemas.openxmlformats.org/officeDocument/2006/relationships/image" Target="../media/image3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3.tiff"/><Relationship Id="rId4" Type="http://schemas.openxmlformats.org/officeDocument/2006/relationships/image" Target="../media/image32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tiff"/><Relationship Id="rId4" Type="http://schemas.openxmlformats.org/officeDocument/2006/relationships/image" Target="../media/image36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5.tiff"/><Relationship Id="rId7" Type="http://schemas.openxmlformats.org/officeDocument/2006/relationships/image" Target="../media/image11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93ADA-32DE-8644-9DE3-F4E9AA035D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Next Generation UIs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487C7-C0E8-6E40-AA31-FD06B6E293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446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00630-E1DB-B74D-B15A-C3E77C07E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LUIS Model Development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3CFBDC-1298-0048-AD89-8EA77926DD6E}"/>
              </a:ext>
            </a:extLst>
          </p:cNvPr>
          <p:cNvSpPr/>
          <p:nvPr/>
        </p:nvSpPr>
        <p:spPr>
          <a:xfrm>
            <a:off x="413359" y="2965537"/>
            <a:ext cx="1528176" cy="926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0A386BF-53DF-1046-ADEE-45059B3D95CE}"/>
              </a:ext>
            </a:extLst>
          </p:cNvPr>
          <p:cNvSpPr/>
          <p:nvPr/>
        </p:nvSpPr>
        <p:spPr>
          <a:xfrm>
            <a:off x="2004164" y="3206661"/>
            <a:ext cx="676406" cy="450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7144D1-7454-5F40-9B50-6BE03146B4DE}"/>
              </a:ext>
            </a:extLst>
          </p:cNvPr>
          <p:cNvSpPr/>
          <p:nvPr/>
        </p:nvSpPr>
        <p:spPr>
          <a:xfrm>
            <a:off x="2799566" y="2962404"/>
            <a:ext cx="1528176" cy="926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Intents and Entities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9DB6E83-BFE1-A540-BD9E-B7367073E51F}"/>
              </a:ext>
            </a:extLst>
          </p:cNvPr>
          <p:cNvSpPr/>
          <p:nvPr/>
        </p:nvSpPr>
        <p:spPr>
          <a:xfrm>
            <a:off x="4446737" y="3200398"/>
            <a:ext cx="676406" cy="450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95FF48-096C-C942-B389-CD492E84EFEB}"/>
              </a:ext>
            </a:extLst>
          </p:cNvPr>
          <p:cNvSpPr/>
          <p:nvPr/>
        </p:nvSpPr>
        <p:spPr>
          <a:xfrm>
            <a:off x="2799566" y="5388718"/>
            <a:ext cx="1528176" cy="926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Prebuilt Domains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C8D72CE-447E-2C4E-A575-C658BA903BD1}"/>
              </a:ext>
            </a:extLst>
          </p:cNvPr>
          <p:cNvSpPr/>
          <p:nvPr/>
        </p:nvSpPr>
        <p:spPr>
          <a:xfrm flipV="1">
            <a:off x="3294344" y="4244976"/>
            <a:ext cx="538619" cy="7880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9F500D-6A71-FD46-807E-AE9B452918EC}"/>
              </a:ext>
            </a:extLst>
          </p:cNvPr>
          <p:cNvSpPr/>
          <p:nvPr/>
        </p:nvSpPr>
        <p:spPr>
          <a:xfrm>
            <a:off x="5242138" y="2962404"/>
            <a:ext cx="1528176" cy="926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3A74BAD-E150-5747-BBF2-81DFC6AA3A2E}"/>
              </a:ext>
            </a:extLst>
          </p:cNvPr>
          <p:cNvSpPr/>
          <p:nvPr/>
        </p:nvSpPr>
        <p:spPr>
          <a:xfrm>
            <a:off x="7684710" y="2962404"/>
            <a:ext cx="1528176" cy="926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Publish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33DE627E-8539-2644-9C63-2ECBE37D0F56}"/>
              </a:ext>
            </a:extLst>
          </p:cNvPr>
          <p:cNvSpPr/>
          <p:nvPr/>
        </p:nvSpPr>
        <p:spPr>
          <a:xfrm>
            <a:off x="6889309" y="3200398"/>
            <a:ext cx="676406" cy="450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BD564BE-721F-6E4E-ADCB-130FB2F60B13}"/>
              </a:ext>
            </a:extLst>
          </p:cNvPr>
          <p:cNvSpPr/>
          <p:nvPr/>
        </p:nvSpPr>
        <p:spPr>
          <a:xfrm>
            <a:off x="10127282" y="2962402"/>
            <a:ext cx="1528176" cy="926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A1F28A9A-8973-E44A-9650-2C1FD8A2DC8C}"/>
              </a:ext>
            </a:extLst>
          </p:cNvPr>
          <p:cNvSpPr/>
          <p:nvPr/>
        </p:nvSpPr>
        <p:spPr>
          <a:xfrm>
            <a:off x="9331881" y="3200397"/>
            <a:ext cx="676406" cy="450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0E4B0D0-31F7-0C4D-9E6C-5EBFFD917BA7}"/>
              </a:ext>
            </a:extLst>
          </p:cNvPr>
          <p:cNvSpPr/>
          <p:nvPr/>
        </p:nvSpPr>
        <p:spPr>
          <a:xfrm>
            <a:off x="10127282" y="5385148"/>
            <a:ext cx="1528176" cy="926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803D4A1F-34A8-014D-AE98-8A84A148E988}"/>
              </a:ext>
            </a:extLst>
          </p:cNvPr>
          <p:cNvSpPr/>
          <p:nvPr/>
        </p:nvSpPr>
        <p:spPr>
          <a:xfrm rot="10800000" flipV="1">
            <a:off x="10622060" y="4372946"/>
            <a:ext cx="538619" cy="7880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6F6A9825-D4E1-CE48-9F1D-251021A4AA60}"/>
              </a:ext>
            </a:extLst>
          </p:cNvPr>
          <p:cNvCxnSpPr>
            <a:stCxn id="15" idx="0"/>
            <a:endCxn id="7" idx="0"/>
          </p:cNvCxnSpPr>
          <p:nvPr/>
        </p:nvCxnSpPr>
        <p:spPr>
          <a:xfrm rot="16200000" flipH="1" flipV="1">
            <a:off x="7227511" y="-701455"/>
            <a:ext cx="2" cy="7327716"/>
          </a:xfrm>
          <a:prstGeom prst="bentConnector3">
            <a:avLst>
              <a:gd name="adj1" fmla="val -11430000000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4DA4940-59E9-E746-AFB3-6A73BAFBC0D0}"/>
              </a:ext>
            </a:extLst>
          </p:cNvPr>
          <p:cNvSpPr txBox="1"/>
          <p:nvPr/>
        </p:nvSpPr>
        <p:spPr>
          <a:xfrm>
            <a:off x="742166" y="1770979"/>
            <a:ext cx="499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www.luis.ai</a:t>
            </a:r>
            <a:r>
              <a:rPr lang="en-US" dirty="0"/>
              <a:t>/applications</a:t>
            </a:r>
          </a:p>
        </p:txBody>
      </p:sp>
    </p:spTree>
    <p:extLst>
      <p:ext uri="{BB962C8B-B14F-4D97-AF65-F5344CB8AC3E}">
        <p14:creationId xmlns:p14="http://schemas.microsoft.com/office/powerpoint/2010/main" val="2152276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CE7F-5CED-9246-9253-B861B15C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Demo – Setting up a LUIS Model</a:t>
            </a:r>
          </a:p>
        </p:txBody>
      </p:sp>
    </p:spTree>
    <p:extLst>
      <p:ext uri="{BB962C8B-B14F-4D97-AF65-F5344CB8AC3E}">
        <p14:creationId xmlns:p14="http://schemas.microsoft.com/office/powerpoint/2010/main" val="52854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544F7-0C7D-0946-91E7-28D073721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Communicating with LUIS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45866D-B875-1F45-BD56-1EF9F6BD4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165" y="2634565"/>
            <a:ext cx="2953447" cy="13255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36AF21-118C-6942-ADD0-E29B17399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893" y="2502913"/>
            <a:ext cx="2689727" cy="158886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0772244-10C1-684C-AC3B-F9E5C6CE9BDD}"/>
              </a:ext>
            </a:extLst>
          </p:cNvPr>
          <p:cNvCxnSpPr/>
          <p:nvPr/>
        </p:nvCxnSpPr>
        <p:spPr>
          <a:xfrm>
            <a:off x="3168203" y="2859110"/>
            <a:ext cx="28075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AE8506C-B98F-1741-94B4-F0B4658AFCF5}"/>
              </a:ext>
            </a:extLst>
          </p:cNvPr>
          <p:cNvSpPr txBox="1"/>
          <p:nvPr/>
        </p:nvSpPr>
        <p:spPr>
          <a:xfrm>
            <a:off x="3541691" y="2507325"/>
            <a:ext cx="1826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entered text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1488F5F-94C8-E14B-AC09-2DBDA04087D8}"/>
              </a:ext>
            </a:extLst>
          </p:cNvPr>
          <p:cNvCxnSpPr/>
          <p:nvPr/>
        </p:nvCxnSpPr>
        <p:spPr>
          <a:xfrm flipH="1">
            <a:off x="3168203" y="3786389"/>
            <a:ext cx="28075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7A742FF-0085-E640-A5FF-82178207B402}"/>
              </a:ext>
            </a:extLst>
          </p:cNvPr>
          <p:cNvSpPr txBox="1"/>
          <p:nvPr/>
        </p:nvSpPr>
        <p:spPr>
          <a:xfrm>
            <a:off x="3265264" y="3411171"/>
            <a:ext cx="261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Evaluation of entered text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B747A0-7997-C643-B692-9852212EE8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922865"/>
            <a:ext cx="1588868" cy="15888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7F9A4F5-26AF-C24C-AB1D-6A25525A2CA9}"/>
              </a:ext>
            </a:extLst>
          </p:cNvPr>
          <p:cNvSpPr txBox="1"/>
          <p:nvPr/>
        </p:nvSpPr>
        <p:spPr>
          <a:xfrm>
            <a:off x="2653082" y="5532633"/>
            <a:ext cx="177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Logic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8AD2B86-D0F0-7540-8DF4-AE85DCAA5342}"/>
              </a:ext>
            </a:extLst>
          </p:cNvPr>
          <p:cNvCxnSpPr/>
          <p:nvPr/>
        </p:nvCxnSpPr>
        <p:spPr>
          <a:xfrm>
            <a:off x="1756756" y="4314423"/>
            <a:ext cx="0" cy="5895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8D2CF20-3504-4F4B-9B8D-3FE3A674188C}"/>
              </a:ext>
            </a:extLst>
          </p:cNvPr>
          <p:cNvSpPr/>
          <p:nvPr/>
        </p:nvSpPr>
        <p:spPr>
          <a:xfrm>
            <a:off x="6072858" y="2502913"/>
            <a:ext cx="521125" cy="1588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REST API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2DFA83-94DB-A743-B543-E7770F1BB9C4}"/>
              </a:ext>
            </a:extLst>
          </p:cNvPr>
          <p:cNvSpPr txBox="1"/>
          <p:nvPr/>
        </p:nvSpPr>
        <p:spPr>
          <a:xfrm>
            <a:off x="3327464" y="5011803"/>
            <a:ext cx="794480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{Azure Service URL}?subscription-key={Key}&amp;</a:t>
            </a:r>
            <a:r>
              <a:rPr lang="en-US" dirty="0" err="1"/>
              <a:t>timezoneOffset</a:t>
            </a:r>
            <a:r>
              <a:rPr lang="en-US" dirty="0"/>
              <a:t>=-360&amp;q={user’s text}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C254CF-0132-F841-BEE9-1A50AE568B15}"/>
              </a:ext>
            </a:extLst>
          </p:cNvPr>
          <p:cNvCxnSpPr/>
          <p:nvPr/>
        </p:nvCxnSpPr>
        <p:spPr>
          <a:xfrm flipV="1">
            <a:off x="3327464" y="4091781"/>
            <a:ext cx="3005956" cy="9200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7B448E8-F6AB-8945-9875-A0DF595B5E45}"/>
              </a:ext>
            </a:extLst>
          </p:cNvPr>
          <p:cNvCxnSpPr>
            <a:endCxn id="13" idx="2"/>
          </p:cNvCxnSpPr>
          <p:nvPr/>
        </p:nvCxnSpPr>
        <p:spPr>
          <a:xfrm flipH="1" flipV="1">
            <a:off x="6333421" y="4091781"/>
            <a:ext cx="4938847" cy="9200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9F85A-B920-5549-A876-1A0DCD00521C}"/>
              </a:ext>
            </a:extLst>
          </p:cNvPr>
          <p:cNvSpPr txBox="1"/>
          <p:nvPr/>
        </p:nvSpPr>
        <p:spPr>
          <a:xfrm>
            <a:off x="5525763" y="5972785"/>
            <a:ext cx="161531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7E84649-E57B-1948-B4AD-01ECA2C8FB90}"/>
              </a:ext>
            </a:extLst>
          </p:cNvPr>
          <p:cNvCxnSpPr>
            <a:endCxn id="19" idx="0"/>
          </p:cNvCxnSpPr>
          <p:nvPr/>
        </p:nvCxnSpPr>
        <p:spPr>
          <a:xfrm>
            <a:off x="6333420" y="5381135"/>
            <a:ext cx="0" cy="591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848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CE7F-5CED-9246-9253-B861B15C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Demo – Looking at a LUIS app</a:t>
            </a:r>
          </a:p>
        </p:txBody>
      </p:sp>
    </p:spTree>
    <p:extLst>
      <p:ext uri="{BB962C8B-B14F-4D97-AF65-F5344CB8AC3E}">
        <p14:creationId xmlns:p14="http://schemas.microsoft.com/office/powerpoint/2010/main" val="3155244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AB6F9-8A96-7742-94A0-F987A3656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Our Simple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A5DBF5-4375-1346-8DF9-FD352D025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26245"/>
            <a:ext cx="2689727" cy="15888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2368D7-8980-5240-977D-D3F92068F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4673" y="1690689"/>
            <a:ext cx="2953447" cy="1325563"/>
          </a:xfrm>
          <a:prstGeom prst="rect">
            <a:avLst/>
          </a:prstGeom>
        </p:spPr>
      </p:pic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881A276F-2D18-4044-8E30-BCBE5FB3741D}"/>
              </a:ext>
            </a:extLst>
          </p:cNvPr>
          <p:cNvCxnSpPr>
            <a:stCxn id="4" idx="0"/>
            <a:endCxn id="5" idx="1"/>
          </p:cNvCxnSpPr>
          <p:nvPr/>
        </p:nvCxnSpPr>
        <p:spPr>
          <a:xfrm rot="5400000" flipH="1" flipV="1">
            <a:off x="2783381" y="914954"/>
            <a:ext cx="872774" cy="3749809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028CC99-DA6C-0343-B5BF-E24FA8427B5F}"/>
              </a:ext>
            </a:extLst>
          </p:cNvPr>
          <p:cNvSpPr txBox="1"/>
          <p:nvPr/>
        </p:nvSpPr>
        <p:spPr>
          <a:xfrm>
            <a:off x="1509714" y="1984137"/>
            <a:ext cx="3202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does the user want to do?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E046ED-8B54-B04F-BD37-81B73771CE1B}"/>
              </a:ext>
            </a:extLst>
          </p:cNvPr>
          <p:cNvSpPr/>
          <p:nvPr/>
        </p:nvSpPr>
        <p:spPr>
          <a:xfrm>
            <a:off x="3110761" y="3429000"/>
            <a:ext cx="7178232" cy="29425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38A89A-1EAD-184D-9400-5C33E9291B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768" y="4372668"/>
            <a:ext cx="2262545" cy="11837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45DD79A-DFFB-844E-A157-5DC1C4741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3108" y="4372668"/>
            <a:ext cx="2262545" cy="118377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AF6E797-0179-324A-AB22-F00D38412B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6448" y="4372667"/>
            <a:ext cx="2262545" cy="11837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EA9AF8B-2F71-3D4F-A410-C87F1F5526B3}"/>
              </a:ext>
            </a:extLst>
          </p:cNvPr>
          <p:cNvSpPr txBox="1"/>
          <p:nvPr/>
        </p:nvSpPr>
        <p:spPr>
          <a:xfrm>
            <a:off x="3573117" y="5784529"/>
            <a:ext cx="155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 a bug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0C1556-4342-A840-9F7A-1D3ED2246B70}"/>
              </a:ext>
            </a:extLst>
          </p:cNvPr>
          <p:cNvSpPr txBox="1"/>
          <p:nvPr/>
        </p:nvSpPr>
        <p:spPr>
          <a:xfrm>
            <a:off x="2667034" y="2477679"/>
            <a:ext cx="1105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D36C0F-A72F-D748-BACE-9E900BE50BE2}"/>
              </a:ext>
            </a:extLst>
          </p:cNvPr>
          <p:cNvSpPr txBox="1"/>
          <p:nvPr/>
        </p:nvSpPr>
        <p:spPr>
          <a:xfrm>
            <a:off x="5873708" y="5755112"/>
            <a:ext cx="1761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Change a bug’s status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14E547-97D2-D640-B393-D950C04AB166}"/>
              </a:ext>
            </a:extLst>
          </p:cNvPr>
          <p:cNvSpPr txBox="1"/>
          <p:nvPr/>
        </p:nvSpPr>
        <p:spPr>
          <a:xfrm>
            <a:off x="8529182" y="5789651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Close a bug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959B5808-FF9B-FD4C-BF16-D02D96298909}"/>
              </a:ext>
            </a:extLst>
          </p:cNvPr>
          <p:cNvCxnSpPr>
            <a:endCxn id="11" idx="0"/>
          </p:cNvCxnSpPr>
          <p:nvPr/>
        </p:nvCxnSpPr>
        <p:spPr>
          <a:xfrm>
            <a:off x="2565779" y="4020679"/>
            <a:ext cx="1785262" cy="3519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870BB1E-FC37-4D45-87C5-BF009D67143A}"/>
              </a:ext>
            </a:extLst>
          </p:cNvPr>
          <p:cNvCxnSpPr>
            <a:endCxn id="12" idx="0"/>
          </p:cNvCxnSpPr>
          <p:nvPr/>
        </p:nvCxnSpPr>
        <p:spPr>
          <a:xfrm>
            <a:off x="2524836" y="4020679"/>
            <a:ext cx="4229545" cy="3519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EAB06FA-1FE9-8F44-8FFE-FF7DF4CB6A8D}"/>
              </a:ext>
            </a:extLst>
          </p:cNvPr>
          <p:cNvCxnSpPr>
            <a:endCxn id="13" idx="0"/>
          </p:cNvCxnSpPr>
          <p:nvPr/>
        </p:nvCxnSpPr>
        <p:spPr>
          <a:xfrm>
            <a:off x="2565779" y="4020679"/>
            <a:ext cx="6591942" cy="3519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8637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FF722C5F-A25D-EB44-B0B9-29A5B155D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416" y="5278185"/>
            <a:ext cx="1607176" cy="15875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0AB6F9-8A96-7742-94A0-F987A3656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Outside of Our Custom 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2368D7-8980-5240-977D-D3F92068F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546" y="1435455"/>
            <a:ext cx="2953447" cy="132556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AE046ED-8B54-B04F-BD37-81B73771CE1B}"/>
              </a:ext>
            </a:extLst>
          </p:cNvPr>
          <p:cNvSpPr/>
          <p:nvPr/>
        </p:nvSpPr>
        <p:spPr>
          <a:xfrm>
            <a:off x="3110761" y="3429000"/>
            <a:ext cx="7178232" cy="29425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5DD79A-DFFB-844E-A157-5DC1C4741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3106" y="4237342"/>
            <a:ext cx="2262545" cy="11837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EA9AF8B-2F71-3D4F-A410-C87F1F5526B3}"/>
              </a:ext>
            </a:extLst>
          </p:cNvPr>
          <p:cNvSpPr txBox="1"/>
          <p:nvPr/>
        </p:nvSpPr>
        <p:spPr>
          <a:xfrm>
            <a:off x="3573117" y="5784529"/>
            <a:ext cx="155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 a bug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D36C0F-A72F-D748-BACE-9E900BE50BE2}"/>
              </a:ext>
            </a:extLst>
          </p:cNvPr>
          <p:cNvSpPr txBox="1"/>
          <p:nvPr/>
        </p:nvSpPr>
        <p:spPr>
          <a:xfrm>
            <a:off x="5873708" y="5755112"/>
            <a:ext cx="1761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Change a bug’s status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14E547-97D2-D640-B393-D950C04AB166}"/>
              </a:ext>
            </a:extLst>
          </p:cNvPr>
          <p:cNvSpPr txBox="1"/>
          <p:nvPr/>
        </p:nvSpPr>
        <p:spPr>
          <a:xfrm>
            <a:off x="8529182" y="5789651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Close a bug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507207A-155E-9144-B3F4-A38FA03266AC}"/>
              </a:ext>
            </a:extLst>
          </p:cNvPr>
          <p:cNvCxnSpPr>
            <a:stCxn id="5" idx="2"/>
          </p:cNvCxnSpPr>
          <p:nvPr/>
        </p:nvCxnSpPr>
        <p:spPr>
          <a:xfrm flipH="1">
            <a:off x="8802806" y="2761018"/>
            <a:ext cx="9464" cy="6380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3972E45-9D2C-3348-8A89-42D94023B0BE}"/>
              </a:ext>
            </a:extLst>
          </p:cNvPr>
          <p:cNvSpPr txBox="1"/>
          <p:nvPr/>
        </p:nvSpPr>
        <p:spPr>
          <a:xfrm>
            <a:off x="5536841" y="3719338"/>
            <a:ext cx="2326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Multi-Purpose Bot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E0B9279-1304-E64E-AF4E-EF146D9D82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442" y="4372667"/>
            <a:ext cx="1174611" cy="109341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CDEF1ED-58D5-B940-801D-B6F7B98C34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808" y="5488433"/>
            <a:ext cx="1119924" cy="109341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A8F1A5B-12E6-6B46-86C1-F654AD4993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6353" y="2134255"/>
            <a:ext cx="2184758" cy="129057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FE3F1C2-7869-7943-897A-6D151CC701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1014" y="4326568"/>
            <a:ext cx="1126057" cy="1093417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28080175-ECC0-D84C-AC95-249BCBF9B8E2}"/>
              </a:ext>
            </a:extLst>
          </p:cNvPr>
          <p:cNvSpPr/>
          <p:nvPr/>
        </p:nvSpPr>
        <p:spPr>
          <a:xfrm>
            <a:off x="66248" y="1984982"/>
            <a:ext cx="2650784" cy="47297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F5ECCF98-9BC0-DE43-B212-D842957678B6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2717031" y="2761018"/>
            <a:ext cx="3982846" cy="667982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0BF378B5-941F-BF4B-B9AE-BDF4FF5176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3459" y="3399100"/>
            <a:ext cx="1098700" cy="109341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EFF86D8-B478-4444-8EAC-F77DEFD5CF4E}"/>
              </a:ext>
            </a:extLst>
          </p:cNvPr>
          <p:cNvSpPr txBox="1"/>
          <p:nvPr/>
        </p:nvSpPr>
        <p:spPr>
          <a:xfrm>
            <a:off x="4102427" y="2314454"/>
            <a:ext cx="1212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Channels</a:t>
            </a:r>
          </a:p>
        </p:txBody>
      </p:sp>
    </p:spTree>
    <p:extLst>
      <p:ext uri="{BB962C8B-B14F-4D97-AF65-F5344CB8AC3E}">
        <p14:creationId xmlns:p14="http://schemas.microsoft.com/office/powerpoint/2010/main" val="4286653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20AA8-BCB6-FC4A-A43E-5704FDAEB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Conversational UIs - Voice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91917D-076D-AE4A-A91A-ADE41B454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7061"/>
            <a:ext cx="5715000" cy="571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8AD56D-819B-7B4D-9C96-AAB517605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0729" y="1317061"/>
            <a:ext cx="5221271" cy="554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02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5EBE3-14E6-0B45-9403-04E75737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Voice?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FCBAC1-AFD5-FE4F-842B-027C93F5AEBD}"/>
              </a:ext>
            </a:extLst>
          </p:cNvPr>
          <p:cNvSpPr/>
          <p:nvPr/>
        </p:nvSpPr>
        <p:spPr>
          <a:xfrm>
            <a:off x="406400" y="169068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Similar scripted and intent based flow as text based conversational UIs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D86B85-D8E0-1940-8F18-E41FA8644FB1}"/>
              </a:ext>
            </a:extLst>
          </p:cNvPr>
          <p:cNvSpPr/>
          <p:nvPr/>
        </p:nvSpPr>
        <p:spPr>
          <a:xfrm>
            <a:off x="406400" y="2702937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the user can’t look at or touch the device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05D45B-CA78-4248-BA72-EB2E14649C14}"/>
              </a:ext>
            </a:extLst>
          </p:cNvPr>
          <p:cNvSpPr/>
          <p:nvPr/>
        </p:nvSpPr>
        <p:spPr>
          <a:xfrm>
            <a:off x="406400" y="372266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the device is within listening distance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E2AC08-29E1-AA46-9A38-1AEE48CEA66F}"/>
              </a:ext>
            </a:extLst>
          </p:cNvPr>
          <p:cNvSpPr/>
          <p:nvPr/>
        </p:nvSpPr>
        <p:spPr>
          <a:xfrm>
            <a:off x="406400" y="4742399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the environment is appropriate for listening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8C1612-FE87-484A-9E16-707A1D6956D8}"/>
              </a:ext>
            </a:extLst>
          </p:cNvPr>
          <p:cNvSpPr/>
          <p:nvPr/>
        </p:nvSpPr>
        <p:spPr>
          <a:xfrm>
            <a:off x="406400" y="5762130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you understand how your audience communicates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28EBFB-266D-274E-A51A-9B24B4638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809" y="1777079"/>
            <a:ext cx="4601191" cy="437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5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E5D92-BB38-684E-A167-135CC46CD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Model Using Azure Voice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8360D2-6757-EE42-991C-A5424FE7F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72" y="3946433"/>
            <a:ext cx="2953447" cy="13255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0DCF6A-C82D-1B46-B003-36580BBE5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893" y="2502913"/>
            <a:ext cx="2689727" cy="158886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4910FCB-E8EC-8740-B462-7A2116CEF608}"/>
              </a:ext>
            </a:extLst>
          </p:cNvPr>
          <p:cNvCxnSpPr>
            <a:cxnSpLocks/>
          </p:cNvCxnSpPr>
          <p:nvPr/>
        </p:nvCxnSpPr>
        <p:spPr>
          <a:xfrm flipV="1">
            <a:off x="2988859" y="2502914"/>
            <a:ext cx="4170149" cy="42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112D287-CE0A-904D-96CF-2CA3EB7F3507}"/>
              </a:ext>
            </a:extLst>
          </p:cNvPr>
          <p:cNvSpPr txBox="1"/>
          <p:nvPr/>
        </p:nvSpPr>
        <p:spPr>
          <a:xfrm>
            <a:off x="3517261" y="2093672"/>
            <a:ext cx="1304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User’s voice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624FED-7795-CC40-9ED8-64AAC76DA535}"/>
              </a:ext>
            </a:extLst>
          </p:cNvPr>
          <p:cNvSpPr txBox="1"/>
          <p:nvPr/>
        </p:nvSpPr>
        <p:spPr>
          <a:xfrm>
            <a:off x="4656314" y="5347967"/>
            <a:ext cx="1821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Evaluation of text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7B464E-C90F-3E48-9575-64B1E6CBF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922865"/>
            <a:ext cx="1588868" cy="15888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6CF59F-1865-2A40-BD72-B1C00280AD5C}"/>
              </a:ext>
            </a:extLst>
          </p:cNvPr>
          <p:cNvSpPr txBox="1"/>
          <p:nvPr/>
        </p:nvSpPr>
        <p:spPr>
          <a:xfrm>
            <a:off x="2653082" y="5532633"/>
            <a:ext cx="177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Logic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70A881-CA2B-A540-85D5-1AE71380FD56}"/>
              </a:ext>
            </a:extLst>
          </p:cNvPr>
          <p:cNvCxnSpPr/>
          <p:nvPr/>
        </p:nvCxnSpPr>
        <p:spPr>
          <a:xfrm>
            <a:off x="1756756" y="4314423"/>
            <a:ext cx="0" cy="5895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38B29D3D-E19E-294E-9C21-63657FF92E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9008" y="1653857"/>
            <a:ext cx="1601884" cy="1601884"/>
          </a:xfrm>
          <a:prstGeom prst="rect">
            <a:avLst/>
          </a:prstGeom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745A47DB-FFB6-634B-B8E3-373EE78DD0B1}"/>
              </a:ext>
            </a:extLst>
          </p:cNvPr>
          <p:cNvCxnSpPr/>
          <p:nvPr/>
        </p:nvCxnSpPr>
        <p:spPr>
          <a:xfrm rot="10800000">
            <a:off x="2988860" y="3595838"/>
            <a:ext cx="3599312" cy="15630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48D14F0-3C05-E944-B7BD-DB6001DF8989}"/>
              </a:ext>
            </a:extLst>
          </p:cNvPr>
          <p:cNvCxnSpPr>
            <a:cxnSpLocks/>
          </p:cNvCxnSpPr>
          <p:nvPr/>
        </p:nvCxnSpPr>
        <p:spPr>
          <a:xfrm flipH="1">
            <a:off x="2988859" y="3138985"/>
            <a:ext cx="41701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A4C7AE9-C50D-C54E-BC0C-1A8B9DE86C87}"/>
              </a:ext>
            </a:extLst>
          </p:cNvPr>
          <p:cNvSpPr txBox="1"/>
          <p:nvPr/>
        </p:nvSpPr>
        <p:spPr>
          <a:xfrm>
            <a:off x="3517261" y="2734299"/>
            <a:ext cx="234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Converted text request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3AA932CC-CDFA-C645-965B-B8BA416ADFD0}"/>
              </a:ext>
            </a:extLst>
          </p:cNvPr>
          <p:cNvCxnSpPr>
            <a:endCxn id="10" idx="0"/>
          </p:cNvCxnSpPr>
          <p:nvPr/>
        </p:nvCxnSpPr>
        <p:spPr>
          <a:xfrm>
            <a:off x="2988859" y="3429000"/>
            <a:ext cx="5076037" cy="5174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45CFE45-77CB-6340-913B-38B62E8C4B11}"/>
              </a:ext>
            </a:extLst>
          </p:cNvPr>
          <p:cNvSpPr txBox="1"/>
          <p:nvPr/>
        </p:nvSpPr>
        <p:spPr>
          <a:xfrm>
            <a:off x="5096705" y="3499633"/>
            <a:ext cx="234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Converted text request</a:t>
            </a:r>
          </a:p>
        </p:txBody>
      </p:sp>
    </p:spTree>
    <p:extLst>
      <p:ext uri="{BB962C8B-B14F-4D97-AF65-F5344CB8AC3E}">
        <p14:creationId xmlns:p14="http://schemas.microsoft.com/office/powerpoint/2010/main" val="40554969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CE7F-5CED-9246-9253-B861B15C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Demo – Using Azure Voice</a:t>
            </a:r>
          </a:p>
        </p:txBody>
      </p:sp>
    </p:spTree>
    <p:extLst>
      <p:ext uri="{BB962C8B-B14F-4D97-AF65-F5344CB8AC3E}">
        <p14:creationId xmlns:p14="http://schemas.microsoft.com/office/powerpoint/2010/main" val="1603024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2EB32-B44B-E640-90B4-C54780B7F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Presentations and Demos Available 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A2A9C-1832-EC45-8B8A-B3C022761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04424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/Bowman74/</a:t>
            </a:r>
            <a:r>
              <a:rPr lang="en-US" dirty="0" err="1"/>
              <a:t>MALModernUIs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802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EC1F9-AB18-094B-AEF6-3A86170C4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Won’t that have Performance Implications?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3E9555-6D06-E746-9F92-ACF443F1ED3B}"/>
              </a:ext>
            </a:extLst>
          </p:cNvPr>
          <p:cNvSpPr/>
          <p:nvPr/>
        </p:nvSpPr>
        <p:spPr>
          <a:xfrm>
            <a:off x="406400" y="169068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Yes, also won’t support offline scenarios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897CC6-3640-EC43-ABCF-E25B006743A5}"/>
              </a:ext>
            </a:extLst>
          </p:cNvPr>
          <p:cNvSpPr/>
          <p:nvPr/>
        </p:nvSpPr>
        <p:spPr>
          <a:xfrm>
            <a:off x="406400" y="2702937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Platform APIs are going to perform better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E1266D-D397-804C-A053-BF1C9B5CA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3573753"/>
            <a:ext cx="1997718" cy="193386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4AC9AF3-DDC2-074E-B99D-8D86E10A101A}"/>
              </a:ext>
            </a:extLst>
          </p:cNvPr>
          <p:cNvSpPr/>
          <p:nvPr/>
        </p:nvSpPr>
        <p:spPr>
          <a:xfrm>
            <a:off x="299492" y="5751806"/>
            <a:ext cx="2104626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SpeechRecognizer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80FFD6-D51D-DA47-A4D4-503666B67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854" y="3573753"/>
            <a:ext cx="2020294" cy="193386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13EF31D-C697-8D48-B34C-8C50E02780F6}"/>
              </a:ext>
            </a:extLst>
          </p:cNvPr>
          <p:cNvSpPr/>
          <p:nvPr/>
        </p:nvSpPr>
        <p:spPr>
          <a:xfrm>
            <a:off x="4432688" y="5751806"/>
            <a:ext cx="2104626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SiriKit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B43B22-6868-8049-BAE8-9F669E0DF0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6975" y="2702937"/>
            <a:ext cx="4162833" cy="265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63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39E5E-E6E3-D04C-981F-FD441ED6D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Recognition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A6AA9-5DB4-934F-8C43-4E0CF1105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61346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891D8D-3208-5047-9D93-B07AE6B95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40" y="1096963"/>
            <a:ext cx="2540000" cy="508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27B271-209D-A942-AEC7-249C6FB5B9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2588" y="1229630"/>
            <a:ext cx="5026925" cy="29583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757C6F-69B9-BF42-ACA8-BDFDDD97D3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726894"/>
            <a:ext cx="4540103" cy="313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97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5EBE3-14E6-0B45-9403-04E757374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65125"/>
            <a:ext cx="10515600" cy="1325563"/>
          </a:xfrm>
        </p:spPr>
        <p:txBody>
          <a:bodyPr/>
          <a:lstStyle/>
          <a:p>
            <a:r>
              <a:rPr lang="en-US" dirty="0"/>
              <a:t>When to Use Image Recognition?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FCBAC1-AFD5-FE4F-842B-027C93F5AEBD}"/>
              </a:ext>
            </a:extLst>
          </p:cNvPr>
          <p:cNvSpPr/>
          <p:nvPr/>
        </p:nvSpPr>
        <p:spPr>
          <a:xfrm>
            <a:off x="406400" y="169068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There is access to a camera or digital photo library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D86B85-D8E0-1940-8F18-E41FA8644FB1}"/>
              </a:ext>
            </a:extLst>
          </p:cNvPr>
          <p:cNvSpPr/>
          <p:nvPr/>
        </p:nvSpPr>
        <p:spPr>
          <a:xfrm>
            <a:off x="406400" y="2702937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objects in the real world can provide information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05D45B-CA78-4248-BA72-EB2E14649C14}"/>
              </a:ext>
            </a:extLst>
          </p:cNvPr>
          <p:cNvSpPr/>
          <p:nvPr/>
        </p:nvSpPr>
        <p:spPr>
          <a:xfrm>
            <a:off x="406400" y="372266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the evaluation of those objects fits the device limitations </a:t>
            </a:r>
          </a:p>
          <a:p>
            <a:pPr algn="ctr"/>
            <a:r>
              <a:rPr lang="en-US" dirty="0"/>
              <a:t>(CPU or network)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E2AC08-29E1-AA46-9A38-1AEE48CEA66F}"/>
              </a:ext>
            </a:extLst>
          </p:cNvPr>
          <p:cNvSpPr/>
          <p:nvPr/>
        </p:nvSpPr>
        <p:spPr>
          <a:xfrm>
            <a:off x="406400" y="4742399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Sufficient image quality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730399-5468-5844-BF66-B1AE19771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4382" y="1712931"/>
            <a:ext cx="4684252" cy="26363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B3E774-29A7-9548-8667-9EA86DF35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382" y="4349293"/>
            <a:ext cx="4767618" cy="315829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6192068-1185-E742-A68A-730B78690A60}"/>
              </a:ext>
            </a:extLst>
          </p:cNvPr>
          <p:cNvSpPr/>
          <p:nvPr/>
        </p:nvSpPr>
        <p:spPr>
          <a:xfrm>
            <a:off x="406400" y="5752103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 to spot items / Patterns</a:t>
            </a:r>
          </a:p>
        </p:txBody>
      </p:sp>
    </p:spTree>
    <p:extLst>
      <p:ext uri="{BB962C8B-B14F-4D97-AF65-F5344CB8AC3E}">
        <p14:creationId xmlns:p14="http://schemas.microsoft.com/office/powerpoint/2010/main" val="2968322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E5D92-BB38-684E-A167-135CC46CD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Model Using Azure Computer Vision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8360D2-6757-EE42-991C-A5424FE7F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72" y="3946433"/>
            <a:ext cx="2953447" cy="13255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0DCF6A-C82D-1B46-B003-36580BBE5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893" y="2502913"/>
            <a:ext cx="2689727" cy="158886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4910FCB-E8EC-8740-B462-7A2116CEF608}"/>
              </a:ext>
            </a:extLst>
          </p:cNvPr>
          <p:cNvCxnSpPr>
            <a:cxnSpLocks/>
          </p:cNvCxnSpPr>
          <p:nvPr/>
        </p:nvCxnSpPr>
        <p:spPr>
          <a:xfrm>
            <a:off x="2988859" y="2545188"/>
            <a:ext cx="4170149" cy="22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112D287-CE0A-904D-96CF-2CA3EB7F3507}"/>
              </a:ext>
            </a:extLst>
          </p:cNvPr>
          <p:cNvSpPr txBox="1"/>
          <p:nvPr/>
        </p:nvSpPr>
        <p:spPr>
          <a:xfrm>
            <a:off x="3517261" y="2093672"/>
            <a:ext cx="2986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of handwritten request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624FED-7795-CC40-9ED8-64AAC76DA535}"/>
              </a:ext>
            </a:extLst>
          </p:cNvPr>
          <p:cNvSpPr txBox="1"/>
          <p:nvPr/>
        </p:nvSpPr>
        <p:spPr>
          <a:xfrm>
            <a:off x="4656314" y="5347967"/>
            <a:ext cx="1821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Evaluation of text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7B464E-C90F-3E48-9575-64B1E6CBF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922865"/>
            <a:ext cx="1588868" cy="15888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6CF59F-1865-2A40-BD72-B1C00280AD5C}"/>
              </a:ext>
            </a:extLst>
          </p:cNvPr>
          <p:cNvSpPr txBox="1"/>
          <p:nvPr/>
        </p:nvSpPr>
        <p:spPr>
          <a:xfrm>
            <a:off x="2653082" y="5532633"/>
            <a:ext cx="177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Logic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70A881-CA2B-A540-85D5-1AE71380FD56}"/>
              </a:ext>
            </a:extLst>
          </p:cNvPr>
          <p:cNvCxnSpPr/>
          <p:nvPr/>
        </p:nvCxnSpPr>
        <p:spPr>
          <a:xfrm>
            <a:off x="1756756" y="4314423"/>
            <a:ext cx="0" cy="5895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745A47DB-FFB6-634B-B8E3-373EE78DD0B1}"/>
              </a:ext>
            </a:extLst>
          </p:cNvPr>
          <p:cNvCxnSpPr/>
          <p:nvPr/>
        </p:nvCxnSpPr>
        <p:spPr>
          <a:xfrm rot="10800000">
            <a:off x="2988860" y="3595838"/>
            <a:ext cx="3599312" cy="15630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48D14F0-3C05-E944-B7BD-DB6001DF8989}"/>
              </a:ext>
            </a:extLst>
          </p:cNvPr>
          <p:cNvCxnSpPr>
            <a:cxnSpLocks/>
          </p:cNvCxnSpPr>
          <p:nvPr/>
        </p:nvCxnSpPr>
        <p:spPr>
          <a:xfrm flipH="1">
            <a:off x="2988859" y="3138985"/>
            <a:ext cx="41701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A4C7AE9-C50D-C54E-BC0C-1A8B9DE86C87}"/>
              </a:ext>
            </a:extLst>
          </p:cNvPr>
          <p:cNvSpPr txBox="1"/>
          <p:nvPr/>
        </p:nvSpPr>
        <p:spPr>
          <a:xfrm>
            <a:off x="3517261" y="2734299"/>
            <a:ext cx="234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Converted text request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3AA932CC-CDFA-C645-965B-B8BA416ADFD0}"/>
              </a:ext>
            </a:extLst>
          </p:cNvPr>
          <p:cNvCxnSpPr>
            <a:endCxn id="10" idx="0"/>
          </p:cNvCxnSpPr>
          <p:nvPr/>
        </p:nvCxnSpPr>
        <p:spPr>
          <a:xfrm>
            <a:off x="2988859" y="3429000"/>
            <a:ext cx="5076037" cy="5174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45CFE45-77CB-6340-913B-38B62E8C4B11}"/>
              </a:ext>
            </a:extLst>
          </p:cNvPr>
          <p:cNvSpPr txBox="1"/>
          <p:nvPr/>
        </p:nvSpPr>
        <p:spPr>
          <a:xfrm>
            <a:off x="5096705" y="3499633"/>
            <a:ext cx="234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Converted text request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76AF6-4F88-0042-A3F0-2384DF1C6B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9008" y="1536890"/>
            <a:ext cx="1721921" cy="166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1403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CE7F-5CED-9246-9253-B861B15C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Demo – Using Azure 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14012071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EC1F9-AB18-094B-AEF6-3A86170C4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won’t that have Performance Implications too?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3E9555-6D06-E746-9F92-ACF443F1ED3B}"/>
              </a:ext>
            </a:extLst>
          </p:cNvPr>
          <p:cNvSpPr/>
          <p:nvPr/>
        </p:nvSpPr>
        <p:spPr>
          <a:xfrm>
            <a:off x="406400" y="169068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Yes, also won’t support offline scenarios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897CC6-3640-EC43-ABCF-E25B006743A5}"/>
              </a:ext>
            </a:extLst>
          </p:cNvPr>
          <p:cNvSpPr/>
          <p:nvPr/>
        </p:nvSpPr>
        <p:spPr>
          <a:xfrm>
            <a:off x="406400" y="2702937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Platform APIs are going to perform better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E1266D-D397-804C-A053-BF1C9B5CA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3573753"/>
            <a:ext cx="1997718" cy="193386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4AC9AF3-DDC2-074E-B99D-8D86E10A101A}"/>
              </a:ext>
            </a:extLst>
          </p:cNvPr>
          <p:cNvSpPr/>
          <p:nvPr/>
        </p:nvSpPr>
        <p:spPr>
          <a:xfrm>
            <a:off x="299492" y="5751806"/>
            <a:ext cx="2104626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TensorFlow Lite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80FFD6-D51D-DA47-A4D4-503666B67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854" y="3573753"/>
            <a:ext cx="2020294" cy="193386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13EF31D-C697-8D48-B34C-8C50E02780F6}"/>
              </a:ext>
            </a:extLst>
          </p:cNvPr>
          <p:cNvSpPr/>
          <p:nvPr/>
        </p:nvSpPr>
        <p:spPr>
          <a:xfrm>
            <a:off x="3380375" y="5751806"/>
            <a:ext cx="2104626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ARKit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1221E4-5652-AD49-A5C2-87BDD2364A33}"/>
              </a:ext>
            </a:extLst>
          </p:cNvPr>
          <p:cNvSpPr/>
          <p:nvPr/>
        </p:nvSpPr>
        <p:spPr>
          <a:xfrm>
            <a:off x="5539592" y="5751806"/>
            <a:ext cx="2104626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TensorFlow Lite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CFD3F2-34AC-A446-A0DE-41B79BAEB1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434" y="1076909"/>
            <a:ext cx="4335818" cy="578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7040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0074B6C-9AF1-4244-B216-B4D8444DC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3217" y="4390058"/>
            <a:ext cx="4145930" cy="24490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BE0FB-9F4C-3F48-B429-ED5564399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Augmented Reality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A778DE-3C7A-A343-BF78-D4A3F902A6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9147" y="3450195"/>
            <a:ext cx="3578087" cy="23853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B38F10-82AE-A34E-876E-F1AB5C9962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7622" y="2009977"/>
            <a:ext cx="3623958" cy="2385390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75A9F98-042A-2146-8B4A-B45FF00AB1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0" y="2506662"/>
            <a:ext cx="2998124" cy="43513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36282C-28FC-2B49-BDA7-40C866B2DF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18645" y="590955"/>
            <a:ext cx="4550801" cy="283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334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F2A31-576F-AE43-AFEC-A5DBE9BE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Lions and Tigers and Bears, oh my!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72861A0-30F5-D14D-B051-E0115E5228D5}"/>
              </a:ext>
            </a:extLst>
          </p:cNvPr>
          <p:cNvSpPr/>
          <p:nvPr/>
        </p:nvSpPr>
        <p:spPr>
          <a:xfrm>
            <a:off x="406400" y="1690688"/>
            <a:ext cx="4973983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Virtual Reality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AFDC72-239E-5042-A99D-1A08BC70DEC0}"/>
              </a:ext>
            </a:extLst>
          </p:cNvPr>
          <p:cNvSpPr/>
          <p:nvPr/>
        </p:nvSpPr>
        <p:spPr>
          <a:xfrm>
            <a:off x="406399" y="5377070"/>
            <a:ext cx="4973983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Mixed Reality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DA85B7-3EC8-B241-B7CC-66E2F0D3C76A}"/>
              </a:ext>
            </a:extLst>
          </p:cNvPr>
          <p:cNvSpPr/>
          <p:nvPr/>
        </p:nvSpPr>
        <p:spPr>
          <a:xfrm>
            <a:off x="406399" y="3533879"/>
            <a:ext cx="4973983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Augmented Reality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7B0D4F-1627-374B-8886-76F4BB289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4102" y="4817740"/>
            <a:ext cx="3009900" cy="1981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075912-8E50-DA4C-B8FA-54B767166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6802" y="3002642"/>
            <a:ext cx="2997200" cy="1689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4F62669-B9FA-FC41-A141-5B75173260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4102" y="1344554"/>
            <a:ext cx="30099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713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5EBE3-14E6-0B45-9403-04E757374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65125"/>
            <a:ext cx="10515600" cy="1325563"/>
          </a:xfrm>
        </p:spPr>
        <p:txBody>
          <a:bodyPr/>
          <a:lstStyle/>
          <a:p>
            <a:r>
              <a:rPr lang="en-US" dirty="0"/>
              <a:t>When to Use Augmented Reality?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FCBAC1-AFD5-FE4F-842B-027C93F5AEBD}"/>
              </a:ext>
            </a:extLst>
          </p:cNvPr>
          <p:cNvSpPr/>
          <p:nvPr/>
        </p:nvSpPr>
        <p:spPr>
          <a:xfrm>
            <a:off x="406400" y="169068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 has AR  capabilities (camera and ability to process)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D86B85-D8E0-1940-8F18-E41FA8644FB1}"/>
              </a:ext>
            </a:extLst>
          </p:cNvPr>
          <p:cNvSpPr/>
          <p:nvPr/>
        </p:nvSpPr>
        <p:spPr>
          <a:xfrm>
            <a:off x="406400" y="2702937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objects in the real world can provide information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05D45B-CA78-4248-BA72-EB2E14649C14}"/>
              </a:ext>
            </a:extLst>
          </p:cNvPr>
          <p:cNvSpPr/>
          <p:nvPr/>
        </p:nvSpPr>
        <p:spPr>
          <a:xfrm>
            <a:off x="406400" y="372266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 when the application can add usable information to the real world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E2AC08-29E1-AA46-9A38-1AEE48CEA66F}"/>
              </a:ext>
            </a:extLst>
          </p:cNvPr>
          <p:cNvSpPr/>
          <p:nvPr/>
        </p:nvSpPr>
        <p:spPr>
          <a:xfrm>
            <a:off x="406400" y="4742399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the user can safely view the world through 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730399-5468-5844-BF66-B1AE19771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4382" y="1712931"/>
            <a:ext cx="4684252" cy="26363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B3E774-29A7-9548-8667-9EA86DF35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382" y="4349293"/>
            <a:ext cx="4767618" cy="315829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6192068-1185-E742-A68A-730B78690A60}"/>
              </a:ext>
            </a:extLst>
          </p:cNvPr>
          <p:cNvSpPr/>
          <p:nvPr/>
        </p:nvSpPr>
        <p:spPr>
          <a:xfrm>
            <a:off x="406400" y="5752103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 to spot items / Patterns</a:t>
            </a:r>
          </a:p>
        </p:txBody>
      </p:sp>
    </p:spTree>
    <p:extLst>
      <p:ext uri="{BB962C8B-B14F-4D97-AF65-F5344CB8AC3E}">
        <p14:creationId xmlns:p14="http://schemas.microsoft.com/office/powerpoint/2010/main" val="8989169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E5D92-BB38-684E-A167-135CC46CD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Model Using </a:t>
            </a:r>
            <a:r>
              <a:rPr lang="en-US" dirty="0" err="1"/>
              <a:t>ARKit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0DCF6A-C82D-1B46-B003-36580BBE5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893" y="2502913"/>
            <a:ext cx="2689727" cy="158886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4910FCB-E8EC-8740-B462-7A2116CEF608}"/>
              </a:ext>
            </a:extLst>
          </p:cNvPr>
          <p:cNvCxnSpPr>
            <a:cxnSpLocks/>
          </p:cNvCxnSpPr>
          <p:nvPr/>
        </p:nvCxnSpPr>
        <p:spPr>
          <a:xfrm>
            <a:off x="2988859" y="2545188"/>
            <a:ext cx="4170149" cy="22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112D287-CE0A-904D-96CF-2CA3EB7F3507}"/>
              </a:ext>
            </a:extLst>
          </p:cNvPr>
          <p:cNvSpPr txBox="1"/>
          <p:nvPr/>
        </p:nvSpPr>
        <p:spPr>
          <a:xfrm>
            <a:off x="3517261" y="2093672"/>
            <a:ext cx="1412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Feed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7B464E-C90F-3E48-9575-64B1E6CBF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922865"/>
            <a:ext cx="1588868" cy="15888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6CF59F-1865-2A40-BD72-B1C00280AD5C}"/>
              </a:ext>
            </a:extLst>
          </p:cNvPr>
          <p:cNvSpPr txBox="1"/>
          <p:nvPr/>
        </p:nvSpPr>
        <p:spPr>
          <a:xfrm>
            <a:off x="2653082" y="5532633"/>
            <a:ext cx="1914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Azure Dev Ops API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70A881-CA2B-A540-85D5-1AE71380FD56}"/>
              </a:ext>
            </a:extLst>
          </p:cNvPr>
          <p:cNvCxnSpPr/>
          <p:nvPr/>
        </p:nvCxnSpPr>
        <p:spPr>
          <a:xfrm>
            <a:off x="1756756" y="4314423"/>
            <a:ext cx="0" cy="5895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48D14F0-3C05-E944-B7BD-DB6001DF8989}"/>
              </a:ext>
            </a:extLst>
          </p:cNvPr>
          <p:cNvCxnSpPr>
            <a:cxnSpLocks/>
          </p:cNvCxnSpPr>
          <p:nvPr/>
        </p:nvCxnSpPr>
        <p:spPr>
          <a:xfrm flipH="1">
            <a:off x="2988859" y="3138985"/>
            <a:ext cx="41701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A4C7AE9-C50D-C54E-BC0C-1A8B9DE86C87}"/>
              </a:ext>
            </a:extLst>
          </p:cNvPr>
          <p:cNvSpPr txBox="1"/>
          <p:nvPr/>
        </p:nvSpPr>
        <p:spPr>
          <a:xfrm>
            <a:off x="3517261" y="2734299"/>
            <a:ext cx="2353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Face we are looking for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120926-3A35-434F-B8D3-966711DCC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9008" y="1255500"/>
            <a:ext cx="2108200" cy="2082800"/>
          </a:xfrm>
          <a:prstGeom prst="rect">
            <a:avLst/>
          </a:prstGeom>
        </p:spPr>
      </p:pic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FA364421-BE78-A345-BB4E-42F9CC4B24A3}"/>
              </a:ext>
            </a:extLst>
          </p:cNvPr>
          <p:cNvCxnSpPr>
            <a:endCxn id="3" idx="2"/>
          </p:cNvCxnSpPr>
          <p:nvPr/>
        </p:nvCxnSpPr>
        <p:spPr>
          <a:xfrm flipV="1">
            <a:off x="3517261" y="3338300"/>
            <a:ext cx="4695847" cy="50483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6D0DFA2-217A-1440-8F8C-74F564838AF4}"/>
              </a:ext>
            </a:extLst>
          </p:cNvPr>
          <p:cNvSpPr txBox="1"/>
          <p:nvPr/>
        </p:nvSpPr>
        <p:spPr>
          <a:xfrm>
            <a:off x="3859824" y="4044009"/>
            <a:ext cx="401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Information to display on current bugs</a:t>
            </a:r>
          </a:p>
        </p:txBody>
      </p:sp>
    </p:spTree>
    <p:extLst>
      <p:ext uri="{BB962C8B-B14F-4D97-AF65-F5344CB8AC3E}">
        <p14:creationId xmlns:p14="http://schemas.microsoft.com/office/powerpoint/2010/main" val="1299413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4F8DC-4389-9A4B-90E5-FFBA6455E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revolutionary paradigm?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75B35E-BA97-B84E-B2FA-689A63AA38C4}"/>
              </a:ext>
            </a:extLst>
          </p:cNvPr>
          <p:cNvSpPr/>
          <p:nvPr/>
        </p:nvSpPr>
        <p:spPr>
          <a:xfrm>
            <a:off x="406400" y="1690688"/>
            <a:ext cx="7975600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Smart Phones Changed How we interacted with Computers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AE1558-8592-1F40-8A9E-9DC10E3C4063}"/>
              </a:ext>
            </a:extLst>
          </p:cNvPr>
          <p:cNvSpPr/>
          <p:nvPr/>
        </p:nvSpPr>
        <p:spPr>
          <a:xfrm>
            <a:off x="1515646" y="2463696"/>
            <a:ext cx="6866351" cy="604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 anywhere we go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2925FA-C8C6-3A49-92B5-9AADA210F38E}"/>
              </a:ext>
            </a:extLst>
          </p:cNvPr>
          <p:cNvSpPr/>
          <p:nvPr/>
        </p:nvSpPr>
        <p:spPr>
          <a:xfrm>
            <a:off x="1515644" y="3214390"/>
            <a:ext cx="6866351" cy="62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Interact with touches and gestures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F84817-A17D-9645-A684-196913223885}"/>
              </a:ext>
            </a:extLst>
          </p:cNvPr>
          <p:cNvSpPr/>
          <p:nvPr/>
        </p:nvSpPr>
        <p:spPr>
          <a:xfrm>
            <a:off x="1515643" y="3987399"/>
            <a:ext cx="6866351" cy="599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Screens with pictures and animations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F3DBCD-AD2D-D941-99CB-2401FFB7490B}"/>
              </a:ext>
            </a:extLst>
          </p:cNvPr>
          <p:cNvSpPr/>
          <p:nvPr/>
        </p:nvSpPr>
        <p:spPr>
          <a:xfrm>
            <a:off x="1515643" y="4732916"/>
            <a:ext cx="6866351" cy="599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Almost always connected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A6F35-EFB6-6E4C-9BDF-7925720EE9E7}"/>
              </a:ext>
            </a:extLst>
          </p:cNvPr>
          <p:cNvSpPr/>
          <p:nvPr/>
        </p:nvSpPr>
        <p:spPr>
          <a:xfrm>
            <a:off x="1515642" y="5478433"/>
            <a:ext cx="6866351" cy="599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 variety of sensors (accelerometer, GPS, Phone, cell and WIFI)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08EE06A6-6226-194B-A911-7E50DE502B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86853" y="1645939"/>
            <a:ext cx="3420560" cy="3564887"/>
          </a:xfrm>
        </p:spPr>
      </p:pic>
    </p:spTree>
    <p:extLst>
      <p:ext uri="{BB962C8B-B14F-4D97-AF65-F5344CB8AC3E}">
        <p14:creationId xmlns:p14="http://schemas.microsoft.com/office/powerpoint/2010/main" val="322937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414E3-3B7C-A84B-ABCE-5408687EA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 No Azure?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A89E35-7576-2543-8C0D-6A02E8FC1A65}"/>
              </a:ext>
            </a:extLst>
          </p:cNvPr>
          <p:cNvSpPr/>
          <p:nvPr/>
        </p:nvSpPr>
        <p:spPr>
          <a:xfrm>
            <a:off x="406400" y="169068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Livestreaming video Takes Time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5D0BD0-D1FD-1444-B020-589CEF01FC56}"/>
              </a:ext>
            </a:extLst>
          </p:cNvPr>
          <p:cNvSpPr/>
          <p:nvPr/>
        </p:nvSpPr>
        <p:spPr>
          <a:xfrm>
            <a:off x="406400" y="2585210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VR, AR, ML all use local processors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102258-A9DC-E941-B2B7-566F9CD2B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3573753"/>
            <a:ext cx="1997718" cy="193386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FED79EF-7B99-6546-8402-4973E04DB0D5}"/>
              </a:ext>
            </a:extLst>
          </p:cNvPr>
          <p:cNvSpPr/>
          <p:nvPr/>
        </p:nvSpPr>
        <p:spPr>
          <a:xfrm>
            <a:off x="299492" y="5751806"/>
            <a:ext cx="2104626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ARCore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0DC6CE-5D0D-0449-8B3F-35AE28328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854" y="3573753"/>
            <a:ext cx="2020294" cy="193386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3BA210-2832-3446-B1BF-4256C33AC47D}"/>
              </a:ext>
            </a:extLst>
          </p:cNvPr>
          <p:cNvSpPr/>
          <p:nvPr/>
        </p:nvSpPr>
        <p:spPr>
          <a:xfrm>
            <a:off x="5539592" y="5751806"/>
            <a:ext cx="2104626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ARCore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9F86C6-D5DA-D048-B398-8E02453AD7B9}"/>
              </a:ext>
            </a:extLst>
          </p:cNvPr>
          <p:cNvSpPr/>
          <p:nvPr/>
        </p:nvSpPr>
        <p:spPr>
          <a:xfrm>
            <a:off x="3380375" y="5751806"/>
            <a:ext cx="2104626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ARKit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2970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CE7F-5CED-9246-9253-B861B15C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Demo – How about a little AR?</a:t>
            </a:r>
          </a:p>
        </p:txBody>
      </p:sp>
    </p:spTree>
    <p:extLst>
      <p:ext uri="{BB962C8B-B14F-4D97-AF65-F5344CB8AC3E}">
        <p14:creationId xmlns:p14="http://schemas.microsoft.com/office/powerpoint/2010/main" val="28430136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61DB9-07E8-434B-9035-897FB55C2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of these Technologies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7E25C6-B68E-6747-9833-69AE02D95C84}"/>
              </a:ext>
            </a:extLst>
          </p:cNvPr>
          <p:cNvSpPr/>
          <p:nvPr/>
        </p:nvSpPr>
        <p:spPr>
          <a:xfrm>
            <a:off x="406400" y="169068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Seem rather tacked on to existing devices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85223B-AD16-B94D-ABC6-3CB964CBF790}"/>
              </a:ext>
            </a:extLst>
          </p:cNvPr>
          <p:cNvSpPr/>
          <p:nvPr/>
        </p:nvSpPr>
        <p:spPr>
          <a:xfrm>
            <a:off x="406400" y="2557072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Don’t walk into a fountain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B7CD90-58A2-654F-8D12-71F31BF6F19A}"/>
              </a:ext>
            </a:extLst>
          </p:cNvPr>
          <p:cNvSpPr/>
          <p:nvPr/>
        </p:nvSpPr>
        <p:spPr>
          <a:xfrm>
            <a:off x="406400" y="3423456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Several attempts to get the formula right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0371A1-1229-7248-8A87-B4EA047A0852}"/>
              </a:ext>
            </a:extLst>
          </p:cNvPr>
          <p:cNvSpPr/>
          <p:nvPr/>
        </p:nvSpPr>
        <p:spPr>
          <a:xfrm>
            <a:off x="406400" y="4289840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At some point someone will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956544-DE49-E842-97B9-82CA6F8ED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429" y="166706"/>
            <a:ext cx="3525660" cy="35256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B2A44B-1964-9E4C-B3C1-F4E58F03B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926" y="4000834"/>
            <a:ext cx="1968622" cy="28571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7C9C3E-1B19-DC4D-8778-A187BFFCE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3875" y="333430"/>
            <a:ext cx="2527555" cy="32508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1A561F-2BF1-3445-B30C-DF954C4B9A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0875" y="3383898"/>
            <a:ext cx="1737051" cy="347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15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30A33-0D9D-1E49-A8D0-4BF109187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393" y="3076683"/>
            <a:ext cx="1767214" cy="7046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390647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61BC2-53D4-EE46-8BD3-9C3B574F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that pattern had its problems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73D718-1E5D-EE48-9597-3A7911F54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209" y="1539106"/>
            <a:ext cx="7529582" cy="501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262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BCAF7-9696-1246-891F-7E1D74142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Emerging technologies and patterns to interact with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9238782-7927-CE49-8EB6-2595E7E27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043" y="1453538"/>
            <a:ext cx="5715000" cy="5715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98E08E-22EF-7743-8C24-48FCA3BA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1528" y="1529156"/>
            <a:ext cx="3921587" cy="569160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382A82E-30D5-B243-AF34-A6680C5FD6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1664" y="1771038"/>
            <a:ext cx="3949700" cy="508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07266CE-151B-4F48-BE48-EDDC3AB0E2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9743" y="1784686"/>
            <a:ext cx="254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4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F24A154-3879-2E45-BF72-B11532431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289" y="1036236"/>
            <a:ext cx="2689726" cy="26569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AE27FB-6842-BA46-98D5-0F4EFDCBE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Conversational UIs - Text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657252-AE6B-294C-B324-389A292B7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256" y="1344232"/>
            <a:ext cx="3949700" cy="50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47E554-37D4-3C49-A9A6-9B5DEC8A6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0605" y="1598231"/>
            <a:ext cx="1596545" cy="15888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294DB6-7CDD-BE4F-9DEC-0AE9DAB8A7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6249" y="3429000"/>
            <a:ext cx="1706853" cy="1588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25D866-A61B-8846-AB3C-710FF198DA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9032" y="3544258"/>
            <a:ext cx="1391282" cy="13583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0954048-0050-C545-A94C-D8985DA22F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0400" y="5269132"/>
            <a:ext cx="2689727" cy="15888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B45A09-5BC6-1F4A-AE27-2ABFCAA52D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69309" y="5310677"/>
            <a:ext cx="1550727" cy="150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287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119C386-95D5-734C-871B-CBB369BA0AA2}"/>
              </a:ext>
            </a:extLst>
          </p:cNvPr>
          <p:cNvSpPr/>
          <p:nvPr/>
        </p:nvSpPr>
        <p:spPr>
          <a:xfrm>
            <a:off x="406400" y="169068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 guided process but perhaps a selector for what they want to do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267A77-3625-C741-883D-8B41E1D3BE23}"/>
              </a:ext>
            </a:extLst>
          </p:cNvPr>
          <p:cNvSpPr/>
          <p:nvPr/>
        </p:nvSpPr>
        <p:spPr>
          <a:xfrm>
            <a:off x="406400" y="2702937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interactions that can be expressed in multiple ways – Complex interactions? Use a Bot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42D378-077E-D54D-A6B3-0CD29C2171C2}"/>
              </a:ext>
            </a:extLst>
          </p:cNvPr>
          <p:cNvSpPr/>
          <p:nvPr/>
        </p:nvSpPr>
        <p:spPr>
          <a:xfrm>
            <a:off x="406400" y="3722668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the same types of actions need to happen to different things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9941BC-8686-4745-980E-FBBD39151E61}"/>
              </a:ext>
            </a:extLst>
          </p:cNvPr>
          <p:cNvSpPr/>
          <p:nvPr/>
        </p:nvSpPr>
        <p:spPr>
          <a:xfrm>
            <a:off x="406400" y="4742399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interacting with a traditional data entry screen isn’t optimal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DD6CB1-0512-2146-9C13-C2A21EE66067}"/>
              </a:ext>
            </a:extLst>
          </p:cNvPr>
          <p:cNvSpPr/>
          <p:nvPr/>
        </p:nvSpPr>
        <p:spPr>
          <a:xfrm>
            <a:off x="406400" y="5762130"/>
            <a:ext cx="7017982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you understand how your audience communicates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DC75F44-A244-544D-8ACF-64DE2CC04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920" y="3437218"/>
            <a:ext cx="3962400" cy="2971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9336A0C-BC43-6F48-851E-71C25C616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920" y="394000"/>
            <a:ext cx="4117967" cy="2971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5EBE3-14E6-0B45-9403-04E757374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60161"/>
            <a:ext cx="10515600" cy="1325563"/>
          </a:xfrm>
        </p:spPr>
        <p:txBody>
          <a:bodyPr/>
          <a:lstStyle/>
          <a:p>
            <a:r>
              <a:rPr lang="en-US" dirty="0"/>
              <a:t>When to use language understanding?</a:t>
            </a:r>
          </a:p>
        </p:txBody>
      </p:sp>
    </p:spTree>
    <p:extLst>
      <p:ext uri="{BB962C8B-B14F-4D97-AF65-F5344CB8AC3E}">
        <p14:creationId xmlns:p14="http://schemas.microsoft.com/office/powerpoint/2010/main" val="2486814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E5D92-BB38-684E-A167-135CC46CD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Model Using Azure Luis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8360D2-6757-EE42-991C-A5424FE7F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858" y="2634565"/>
            <a:ext cx="2953447" cy="13255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0DCF6A-C82D-1B46-B003-36580BBE5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893" y="2502913"/>
            <a:ext cx="2689727" cy="158886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4910FCB-E8EC-8740-B462-7A2116CEF608}"/>
              </a:ext>
            </a:extLst>
          </p:cNvPr>
          <p:cNvCxnSpPr/>
          <p:nvPr/>
        </p:nvCxnSpPr>
        <p:spPr>
          <a:xfrm>
            <a:off x="3168203" y="2859110"/>
            <a:ext cx="28075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112D287-CE0A-904D-96CF-2CA3EB7F3507}"/>
              </a:ext>
            </a:extLst>
          </p:cNvPr>
          <p:cNvSpPr txBox="1"/>
          <p:nvPr/>
        </p:nvSpPr>
        <p:spPr>
          <a:xfrm>
            <a:off x="3541691" y="2507325"/>
            <a:ext cx="1826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entered text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DE5DCB2-A282-4C46-B8EF-DC4DBBDACD7A}"/>
              </a:ext>
            </a:extLst>
          </p:cNvPr>
          <p:cNvCxnSpPr/>
          <p:nvPr/>
        </p:nvCxnSpPr>
        <p:spPr>
          <a:xfrm flipH="1">
            <a:off x="3168203" y="3786389"/>
            <a:ext cx="28075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C624FED-7795-CC40-9ED8-64AAC76DA535}"/>
              </a:ext>
            </a:extLst>
          </p:cNvPr>
          <p:cNvSpPr txBox="1"/>
          <p:nvPr/>
        </p:nvSpPr>
        <p:spPr>
          <a:xfrm>
            <a:off x="3265264" y="3411171"/>
            <a:ext cx="261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Evaluation of entered text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7B464E-C90F-3E48-9575-64B1E6CBF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922865"/>
            <a:ext cx="1588868" cy="15888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6CF59F-1865-2A40-BD72-B1C00280AD5C}"/>
              </a:ext>
            </a:extLst>
          </p:cNvPr>
          <p:cNvSpPr txBox="1"/>
          <p:nvPr/>
        </p:nvSpPr>
        <p:spPr>
          <a:xfrm>
            <a:off x="2653082" y="5532633"/>
            <a:ext cx="177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Logic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70A881-CA2B-A540-85D5-1AE71380FD56}"/>
              </a:ext>
            </a:extLst>
          </p:cNvPr>
          <p:cNvCxnSpPr/>
          <p:nvPr/>
        </p:nvCxnSpPr>
        <p:spPr>
          <a:xfrm>
            <a:off x="1756756" y="4314423"/>
            <a:ext cx="0" cy="5895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508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2DE02-C1A0-2F44-92CE-A89D2BC71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3009DE-94D5-6F47-BFEE-C0AF3FC9B48A}"/>
              </a:ext>
            </a:extLst>
          </p:cNvPr>
          <p:cNvSpPr/>
          <p:nvPr/>
        </p:nvSpPr>
        <p:spPr>
          <a:xfrm>
            <a:off x="406400" y="1628058"/>
            <a:ext cx="7975600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Entity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ABEA88-5A03-E447-AA8C-6C3DD7883B52}"/>
              </a:ext>
            </a:extLst>
          </p:cNvPr>
          <p:cNvSpPr/>
          <p:nvPr/>
        </p:nvSpPr>
        <p:spPr>
          <a:xfrm>
            <a:off x="406400" y="2506967"/>
            <a:ext cx="7975600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Intent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DB5584-9A31-9148-9CA7-A32312D3BFFA}"/>
              </a:ext>
            </a:extLst>
          </p:cNvPr>
          <p:cNvSpPr/>
          <p:nvPr/>
        </p:nvSpPr>
        <p:spPr>
          <a:xfrm>
            <a:off x="406400" y="3385876"/>
            <a:ext cx="7975600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App -&gt;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BA1DE9-ED23-A44B-9971-FA2D2113E56D}"/>
              </a:ext>
            </a:extLst>
          </p:cNvPr>
          <p:cNvSpPr/>
          <p:nvPr/>
        </p:nvSpPr>
        <p:spPr>
          <a:xfrm>
            <a:off x="406400" y="4264785"/>
            <a:ext cx="7975600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Training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CBC559-0D84-5446-A4DD-21F301C4D57F}"/>
              </a:ext>
            </a:extLst>
          </p:cNvPr>
          <p:cNvSpPr/>
          <p:nvPr/>
        </p:nvSpPr>
        <p:spPr>
          <a:xfrm>
            <a:off x="406400" y="5143694"/>
            <a:ext cx="7975600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Utterance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4ACFDA-65F9-A744-A374-114E16AD2C47}"/>
              </a:ext>
            </a:extLst>
          </p:cNvPr>
          <p:cNvSpPr/>
          <p:nvPr/>
        </p:nvSpPr>
        <p:spPr>
          <a:xfrm>
            <a:off x="406400" y="6022603"/>
            <a:ext cx="7975600" cy="626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Role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47B3B9-C358-184A-83AA-A978FFC87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3800" y="1576126"/>
            <a:ext cx="30099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442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20521</TotalTime>
  <Words>756</Words>
  <Application>Microsoft Macintosh PowerPoint</Application>
  <PresentationFormat>Widescreen</PresentationFormat>
  <Paragraphs>144</Paragraphs>
  <Slides>33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Next Generation UIs</vt:lpstr>
      <vt:lpstr>Presentations and Demos Available At</vt:lpstr>
      <vt:lpstr>A revolutionary paradigm?</vt:lpstr>
      <vt:lpstr>But that pattern had its problems</vt:lpstr>
      <vt:lpstr>Emerging technologies and patterns to interact with</vt:lpstr>
      <vt:lpstr>Conversational UIs - Text</vt:lpstr>
      <vt:lpstr>When to use language understanding?</vt:lpstr>
      <vt:lpstr>Simple Model Using Azure Luis</vt:lpstr>
      <vt:lpstr>Key Concepts</vt:lpstr>
      <vt:lpstr>LUIS Model Development</vt:lpstr>
      <vt:lpstr>Demo – Setting up a LUIS Model</vt:lpstr>
      <vt:lpstr>Communicating with LUIS</vt:lpstr>
      <vt:lpstr>Demo – Looking at a LUIS app</vt:lpstr>
      <vt:lpstr>Expanding Our Simple Model</vt:lpstr>
      <vt:lpstr>Outside of Our Custom App</vt:lpstr>
      <vt:lpstr>Conversational UIs - Voice</vt:lpstr>
      <vt:lpstr>When to Use Voice?</vt:lpstr>
      <vt:lpstr>Simple Model Using Azure Voice</vt:lpstr>
      <vt:lpstr>Demo – Using Azure Voice</vt:lpstr>
      <vt:lpstr>Won’t that have Performance Implications?</vt:lpstr>
      <vt:lpstr>Image Recognition</vt:lpstr>
      <vt:lpstr>When to Use Image Recognition?</vt:lpstr>
      <vt:lpstr>Simple Model Using Azure Computer Vision</vt:lpstr>
      <vt:lpstr>Demo – Using Azure Computer Vision</vt:lpstr>
      <vt:lpstr>Wait, won’t that have Performance Implications too?</vt:lpstr>
      <vt:lpstr>Augmented Reality</vt:lpstr>
      <vt:lpstr>Lions and Tigers and Bears, oh my!</vt:lpstr>
      <vt:lpstr>When to Use Augmented Reality?</vt:lpstr>
      <vt:lpstr>Simple Model Using ARKit</vt:lpstr>
      <vt:lpstr>Wait No Azure?</vt:lpstr>
      <vt:lpstr>Demo – How about a little AR?</vt:lpstr>
      <vt:lpstr>Future of these Technologies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 Generation UIs</dc:title>
  <dc:creator>Kevin E. Ford</dc:creator>
  <cp:lastModifiedBy>Kevin E. Ford</cp:lastModifiedBy>
  <cp:revision>37</cp:revision>
  <dcterms:created xsi:type="dcterms:W3CDTF">2018-09-30T19:08:08Z</dcterms:created>
  <dcterms:modified xsi:type="dcterms:W3CDTF">2018-11-04T18:37:12Z</dcterms:modified>
</cp:coreProperties>
</file>

<file path=docProps/thumbnail.jpeg>
</file>